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</p:sldIdLst>
  <p:sldSz cy="13716000" cx="24384000"/>
  <p:notesSz cx="6858000" cy="9144000"/>
  <p:embeddedFontLst>
    <p:embeddedFont>
      <p:font typeface="Montserrat SemiBold"/>
      <p:regular r:id="rId50"/>
      <p:bold r:id="rId51"/>
      <p:italic r:id="rId52"/>
      <p:boldItalic r:id="rId53"/>
    </p:embeddedFont>
    <p:embeddedFont>
      <p:font typeface="Proxima Nova"/>
      <p:regular r:id="rId54"/>
      <p:bold r:id="rId55"/>
      <p:italic r:id="rId56"/>
      <p:boldItalic r:id="rId57"/>
    </p:embeddedFont>
    <p:embeddedFont>
      <p:font typeface="Montserrat"/>
      <p:regular r:id="rId58"/>
      <p:bold r:id="rId59"/>
      <p:italic r:id="rId60"/>
      <p:boldItalic r:id="rId61"/>
    </p:embeddedFont>
    <p:embeddedFont>
      <p:font typeface="Montserrat Medium"/>
      <p:regular r:id="rId62"/>
      <p:bold r:id="rId63"/>
      <p:italic r:id="rId64"/>
      <p:boldItalic r:id="rId65"/>
    </p:embeddedFont>
    <p:embeddedFont>
      <p:font typeface="Helvetica Neue"/>
      <p:regular r:id="rId66"/>
      <p:bold r:id="rId67"/>
      <p:italic r:id="rId68"/>
      <p:boldItalic r:id="rId69"/>
    </p:embeddedFont>
    <p:embeddedFont>
      <p:font typeface="Montserrat ExtraBold"/>
      <p:bold r:id="rId70"/>
      <p:boldItalic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A6BFC34-B8D5-4F8A-9DA8-540D3C3CEA98}">
  <a:tblStyle styleId="{1A6BFC34-B8D5-4F8A-9DA8-540D3C3CEA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MontserratExtraBold-boldItalic.fntdata"/><Relationship Id="rId70" Type="http://schemas.openxmlformats.org/officeDocument/2006/relationships/font" Target="fonts/MontserratExtraBold-bold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MontserratMedium-regular.fntdata"/><Relationship Id="rId61" Type="http://schemas.openxmlformats.org/officeDocument/2006/relationships/font" Target="fonts/Montserrat-boldItalic.fntdata"/><Relationship Id="rId20" Type="http://schemas.openxmlformats.org/officeDocument/2006/relationships/slide" Target="slides/slide15.xml"/><Relationship Id="rId64" Type="http://schemas.openxmlformats.org/officeDocument/2006/relationships/font" Target="fonts/MontserratMedium-italic.fntdata"/><Relationship Id="rId63" Type="http://schemas.openxmlformats.org/officeDocument/2006/relationships/font" Target="fonts/MontserratMedium-bold.fntdata"/><Relationship Id="rId22" Type="http://schemas.openxmlformats.org/officeDocument/2006/relationships/slide" Target="slides/slide17.xml"/><Relationship Id="rId66" Type="http://schemas.openxmlformats.org/officeDocument/2006/relationships/font" Target="fonts/HelveticaNeue-regular.fntdata"/><Relationship Id="rId21" Type="http://schemas.openxmlformats.org/officeDocument/2006/relationships/slide" Target="slides/slide16.xml"/><Relationship Id="rId65" Type="http://schemas.openxmlformats.org/officeDocument/2006/relationships/font" Target="fonts/MontserratMedium-boldItalic.fntdata"/><Relationship Id="rId24" Type="http://schemas.openxmlformats.org/officeDocument/2006/relationships/slide" Target="slides/slide19.xml"/><Relationship Id="rId68" Type="http://schemas.openxmlformats.org/officeDocument/2006/relationships/font" Target="fonts/HelveticaNeue-italic.fntdata"/><Relationship Id="rId23" Type="http://schemas.openxmlformats.org/officeDocument/2006/relationships/slide" Target="slides/slide18.xml"/><Relationship Id="rId67" Type="http://schemas.openxmlformats.org/officeDocument/2006/relationships/font" Target="fonts/HelveticaNeue-bold.fntdata"/><Relationship Id="rId60" Type="http://schemas.openxmlformats.org/officeDocument/2006/relationships/font" Target="fonts/Montserrat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HelveticaNeue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SemiBold-bold.fntdata"/><Relationship Id="rId50" Type="http://schemas.openxmlformats.org/officeDocument/2006/relationships/font" Target="fonts/MontserratSemiBold-regular.fntdata"/><Relationship Id="rId53" Type="http://schemas.openxmlformats.org/officeDocument/2006/relationships/font" Target="fonts/MontserratSemiBold-boldItalic.fntdata"/><Relationship Id="rId52" Type="http://schemas.openxmlformats.org/officeDocument/2006/relationships/font" Target="fonts/MontserratSemiBold-italic.fntdata"/><Relationship Id="rId11" Type="http://schemas.openxmlformats.org/officeDocument/2006/relationships/slide" Target="slides/slide6.xml"/><Relationship Id="rId55" Type="http://schemas.openxmlformats.org/officeDocument/2006/relationships/font" Target="fonts/ProximaNova-bold.fntdata"/><Relationship Id="rId10" Type="http://schemas.openxmlformats.org/officeDocument/2006/relationships/slide" Target="slides/slide5.xml"/><Relationship Id="rId54" Type="http://schemas.openxmlformats.org/officeDocument/2006/relationships/font" Target="fonts/ProximaNova-regular.fntdata"/><Relationship Id="rId13" Type="http://schemas.openxmlformats.org/officeDocument/2006/relationships/slide" Target="slides/slide8.xml"/><Relationship Id="rId57" Type="http://schemas.openxmlformats.org/officeDocument/2006/relationships/font" Target="fonts/ProximaNova-boldItalic.fntdata"/><Relationship Id="rId12" Type="http://schemas.openxmlformats.org/officeDocument/2006/relationships/slide" Target="slides/slide7.xml"/><Relationship Id="rId56" Type="http://schemas.openxmlformats.org/officeDocument/2006/relationships/font" Target="fonts/ProximaNova-italic.fntdata"/><Relationship Id="rId15" Type="http://schemas.openxmlformats.org/officeDocument/2006/relationships/slide" Target="slides/slide10.xml"/><Relationship Id="rId59" Type="http://schemas.openxmlformats.org/officeDocument/2006/relationships/font" Target="fonts/Montserrat-bold.fntdata"/><Relationship Id="rId14" Type="http://schemas.openxmlformats.org/officeDocument/2006/relationships/slide" Target="slides/slide9.xml"/><Relationship Id="rId58" Type="http://schemas.openxmlformats.org/officeDocument/2006/relationships/font" Target="fonts/Montserra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gif>
</file>

<file path=ppt/media/image11.png>
</file>

<file path=ppt/media/image2.png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f2fe0869a4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1f2fe0869a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c0930bd698_0_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16" name="Google Shape;216;g2c0930bd698_0_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c11b560f59_0_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3" name="Google Shape;233;g2c11b560f59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c0930bd698_0_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50" name="Google Shape;250;g2c0930bd698_0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c11b560f59_0_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67" name="Google Shape;267;g2c11b560f59_0_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c37a4edd70_0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84" name="Google Shape;284;g2c37a4edd70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c37a4edd70_0_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01" name="Google Shape;301;g2c37a4edd70_0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c37a4edd70_0_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18" name="Google Shape;318;g2c37a4edd70_0_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c61202ea0f_0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35" name="Google Shape;335;g2c61202ea0f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c61202ea0f_0_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52" name="Google Shape;352;g2c61202ea0f_0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c35e1568dc_0_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69" name="Google Shape;369;g2c35e1568dc_0_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08943cf773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g208943cf773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c0930bd698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86" name="Google Shape;386;g2c0930bd698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c35e1568dc_0_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03" name="Google Shape;403;g2c35e1568dc_0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c35e1568dc_0_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20" name="Google Shape;420;g2c35e1568dc_0_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c35e1568dc_0_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37" name="Google Shape;437;g2c35e1568dc_0_8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c3729dc08c_0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54" name="Google Shape;454;g2c3729dc08c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c37a4edd70_0_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71" name="Google Shape;471;g2c37a4edd70_0_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f2fe0869a4_0_4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88" name="Google Shape;488;g1f2fe0869a4_0_4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c0930bd698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05" name="Google Shape;505;g2c0930bd698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1f2fe0869a4_0_4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22" name="Google Shape;522;g1f2fe0869a4_0_4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c37a4edd70_0_9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39" name="Google Shape;539;g2c37a4edd70_0_9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f2fe0869a4_0_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g1f2fe0869a4_0_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c11b560f59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6" name="Google Shape;556;g2c11b560f5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2c37a4edd70_0_1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73" name="Google Shape;573;g2c37a4edd70_0_1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2c5275673ad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90" name="Google Shape;590;g2c5275673ad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2c0930bd698_0_1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07" name="Google Shape;607;g2c0930bd698_0_1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c11b560f59_1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24" name="Google Shape;624;g2c11b560f59_1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1f2fe0869a4_0_3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1" name="Google Shape;641;g1f2fe0869a4_0_37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f2fe0869a4_0_3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58" name="Google Shape;658;g1f2fe0869a4_0_3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1f2fe0869a4_0_4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75" name="Google Shape;675;g1f2fe0869a4_0_4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2c37a4edd70_0_1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92" name="Google Shape;692;g2c37a4edd70_0_1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2c37a4edd70_0_1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09" name="Google Shape;709;g2c37a4edd70_0_1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f2fe0869a4_0_17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3" name="Google Shape;123;g1f2fe0869a4_0_17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1f2fe0869a4_0_5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Dans le projet 1 :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sz="1400"/>
              <a:t>Les présentations sont en français clair et correct dans un </a:t>
            </a:r>
            <a:r>
              <a:rPr b="1" lang="en-US" sz="1400"/>
              <a:t>langage technique adapté au public cible</a:t>
            </a:r>
            <a:r>
              <a:rPr lang="en-US" sz="1400"/>
              <a:t>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sz="1400"/>
              <a:t>Le temps de présentation est partagé </a:t>
            </a:r>
            <a:r>
              <a:rPr b="1" lang="en-US" sz="1400"/>
              <a:t>équitablement</a:t>
            </a:r>
            <a:r>
              <a:rPr lang="en-US" sz="1400"/>
              <a:t> entre les membres du groupe de projet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sz="1400"/>
              <a:t>Chaque membre doit être capable de répondre à </a:t>
            </a:r>
            <a:r>
              <a:rPr b="1" lang="en-US" sz="1400"/>
              <a:t>toutes les questions sur le projet</a:t>
            </a:r>
            <a:r>
              <a:rPr lang="en-US" sz="1400"/>
              <a:t>.</a:t>
            </a:r>
            <a:endParaRPr sz="1400"/>
          </a:p>
        </p:txBody>
      </p:sp>
      <p:sp>
        <p:nvSpPr>
          <p:cNvPr id="726" name="Google Shape;726;g1f2fe0869a4_0_5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f2fe0869a4_0_5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3" name="Google Shape;743;g1f2fe0869a4_0_5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2c11b560f59_1_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60" name="Google Shape;760;g2c11b560f59_1_7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2c11b560f59_1_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77" name="Google Shape;777;g2c11b560f59_1_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2c61202ea0f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94" name="Google Shape;794;g2c61202ea0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0cec4838ba_14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0cec4838ba_14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f2fe0869a4_0_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8" name="Google Shape;148;g1f2fe0869a4_0_2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0e5222494_0_1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65" name="Google Shape;165;g2c0e5222494_0_1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c37a4edd70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82" name="Google Shape;182;g2c37a4edd70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2fe0869a4_0_4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9" name="Google Shape;199;g1f2fe0869a4_0_4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body"/>
          </p:nvPr>
        </p:nvSpPr>
        <p:spPr>
          <a:xfrm>
            <a:off x="1201340" y="11859862"/>
            <a:ext cx="21971100" cy="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1206496" y="2574991"/>
            <a:ext cx="219711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2" type="body"/>
          </p:nvPr>
        </p:nvSpPr>
        <p:spPr>
          <a:xfrm>
            <a:off x="1201342" y="7223190"/>
            <a:ext cx="219711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éclaration">
  <p:cSld name="Déclara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1206500" y="4920843"/>
            <a:ext cx="21971100" cy="38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it important">
  <p:cSld name="Fait importa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" type="body"/>
          </p:nvPr>
        </p:nvSpPr>
        <p:spPr>
          <a:xfrm>
            <a:off x="1206500" y="1075927"/>
            <a:ext cx="21971100" cy="7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2" type="body"/>
          </p:nvPr>
        </p:nvSpPr>
        <p:spPr>
          <a:xfrm>
            <a:off x="1206500" y="8262180"/>
            <a:ext cx="219711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2430025" y="10675453"/>
            <a:ext cx="20200200" cy="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2" type="body"/>
          </p:nvPr>
        </p:nvSpPr>
        <p:spPr>
          <a:xfrm>
            <a:off x="1753923" y="4939860"/>
            <a:ext cx="20876100" cy="38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>
            <p:ph idx="2" type="pic"/>
          </p:nvPr>
        </p:nvSpPr>
        <p:spPr>
          <a:xfrm>
            <a:off x="15760700" y="1016000"/>
            <a:ext cx="7439100" cy="59496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/>
          <p:nvPr>
            <p:ph idx="3" type="pic"/>
          </p:nvPr>
        </p:nvSpPr>
        <p:spPr>
          <a:xfrm>
            <a:off x="13500100" y="3978275"/>
            <a:ext cx="10439400" cy="121503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4"/>
          <p:cNvSpPr/>
          <p:nvPr>
            <p:ph idx="4" type="pic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>
            <p:ph idx="2" type="pic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hoto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>
            <p:ph idx="2" type="pic"/>
          </p:nvPr>
        </p:nvSpPr>
        <p:spPr>
          <a:xfrm>
            <a:off x="-1155700" y="-1295400"/>
            <a:ext cx="26746200" cy="16018800"/>
          </a:xfrm>
          <a:prstGeom prst="rect">
            <a:avLst/>
          </a:prstGeom>
          <a:noFill/>
          <a:ln>
            <a:noFill/>
          </a:ln>
        </p:spPr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1206500" y="7124700"/>
            <a:ext cx="219711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1207690" y="1106137"/>
            <a:ext cx="21968700" cy="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3" type="body"/>
          </p:nvPr>
        </p:nvSpPr>
        <p:spPr>
          <a:xfrm>
            <a:off x="1206500" y="11609910"/>
            <a:ext cx="21971100" cy="11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tre titre et photo">
  <p:cSld name="Autre titre et photo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>
            <p:ph idx="2" type="pic"/>
          </p:nvPr>
        </p:nvSpPr>
        <p:spPr>
          <a:xfrm>
            <a:off x="10972800" y="-203200"/>
            <a:ext cx="12144900" cy="141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1206500" y="1270000"/>
            <a:ext cx="9779100" cy="58824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1206500" y="7060576"/>
            <a:ext cx="9779100" cy="53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12001499" y="13085233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1206500" y="1079500"/>
            <a:ext cx="21971100" cy="14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1206500" y="2372962"/>
            <a:ext cx="219711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1206500" y="4248504"/>
            <a:ext cx="21971100" cy="82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" type="body"/>
          </p:nvPr>
        </p:nvSpPr>
        <p:spPr>
          <a:xfrm>
            <a:off x="1206500" y="4248504"/>
            <a:ext cx="21971100" cy="82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idx="1" type="body"/>
          </p:nvPr>
        </p:nvSpPr>
        <p:spPr>
          <a:xfrm>
            <a:off x="1206500" y="2372962"/>
            <a:ext cx="97791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1206500" y="4248504"/>
            <a:ext cx="9779100" cy="8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6" name="Google Shape;36;p7"/>
          <p:cNvSpPr/>
          <p:nvPr>
            <p:ph idx="3" type="pic"/>
          </p:nvPr>
        </p:nvSpPr>
        <p:spPr>
          <a:xfrm>
            <a:off x="12192000" y="-407266"/>
            <a:ext cx="10917000" cy="145557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1206500" y="1079500"/>
            <a:ext cx="9779100" cy="14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1206496" y="4533900"/>
            <a:ext cx="219711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12001499" y="13085233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ement">
  <p:cSld name="Titre seuleme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1206500" y="1079500"/>
            <a:ext cx="21971100" cy="14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1206500" y="2372962"/>
            <a:ext cx="219711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re du jour">
  <p:cSld name="Ordre du jou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1206500" y="1079500"/>
            <a:ext cx="21971100" cy="14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1206500" y="2372962"/>
            <a:ext cx="219711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2" type="body"/>
          </p:nvPr>
        </p:nvSpPr>
        <p:spPr>
          <a:xfrm>
            <a:off x="1206500" y="4248504"/>
            <a:ext cx="21971100" cy="82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06500" y="1079500"/>
            <a:ext cx="21971100" cy="14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206500" y="4248504"/>
            <a:ext cx="21971100" cy="82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2001499" y="13080999"/>
            <a:ext cx="368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0.gif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7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9.gif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8.gif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76" name="Google Shape;7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" name="Google Shape;78;p17"/>
          <p:cNvSpPr txBox="1"/>
          <p:nvPr/>
        </p:nvSpPr>
        <p:spPr>
          <a:xfrm>
            <a:off x="895050" y="4497900"/>
            <a:ext cx="22645500" cy="47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en-US" sz="10000">
                <a:latin typeface="Montserrat ExtraBold"/>
                <a:ea typeface="Montserrat ExtraBold"/>
                <a:cs typeface="Montserrat ExtraBold"/>
                <a:sym typeface="Montserrat ExtraBold"/>
              </a:rPr>
              <a:t>TSSR</a:t>
            </a:r>
            <a:endParaRPr sz="10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en-US" sz="10000">
                <a:latin typeface="Montserrat ExtraBold"/>
                <a:ea typeface="Montserrat ExtraBold"/>
                <a:cs typeface="Montserrat ExtraBold"/>
                <a:sym typeface="Montserrat ExtraBold"/>
              </a:rPr>
              <a:t>Projet 2</a:t>
            </a:r>
            <a:endParaRPr sz="10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en-US" sz="10000">
                <a:latin typeface="Montserrat ExtraBold"/>
                <a:ea typeface="Montserrat ExtraBold"/>
                <a:cs typeface="Montserrat ExtraBold"/>
                <a:sym typeface="Montserrat ExtraBold"/>
              </a:rPr>
              <a:t>Projet script</a:t>
            </a:r>
            <a:endParaRPr sz="10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18" name="Google Shape;21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9" name="Google Shape;219;p2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20" name="Google Shape;220;p26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Client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1" name="Google Shape;221;p26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conf des clients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22" name="Google Shape;222;p2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23" name="Google Shape;223;p26"/>
          <p:cNvSpPr txBox="1"/>
          <p:nvPr/>
        </p:nvSpPr>
        <p:spPr>
          <a:xfrm>
            <a:off x="4604850" y="4152950"/>
            <a:ext cx="191808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2 clients (au minimum) sont mis en place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Client Windows 10 :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Nom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CLIWIN01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Compte utilisateur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wilder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(dans le groupe des admins locaux)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Mot de passe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Azerty1*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Adresse IP fixe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172.16.10.20/24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4" name="Google Shape;224;p2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5" name="Google Shape;225;p26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6" name="Google Shape;226;p26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7" name="Google Shape;227;p26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8" name="Google Shape;228;p26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9" name="Google Shape;229;p26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0" name="Google Shape;230;p26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35" name="Google Shape;23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p2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37" name="Google Shape;237;p27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Client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38" name="Google Shape;238;p27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conf des clients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39" name="Google Shape;239;p2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40" name="Google Shape;240;p27"/>
          <p:cNvSpPr txBox="1"/>
          <p:nvPr/>
        </p:nvSpPr>
        <p:spPr>
          <a:xfrm>
            <a:off x="4604850" y="4152950"/>
            <a:ext cx="191808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lient Ubuntu 22.04/24.04 LTS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Nom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CLILIN01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Compte utilisateur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wilder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(dans le groupe sudo)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Mot de passe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Azerty1*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dresse IP fixe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172.16.10.30/24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1" name="Google Shape;241;p2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2" name="Google Shape;242;p27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3" name="Google Shape;243;p27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4" name="Google Shape;244;p27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5" name="Google Shape;245;p27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6" name="Google Shape;246;p27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7" name="Google Shape;247;p27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52" name="Google Shape;25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3" name="Google Shape;253;p2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54" name="Google Shape;254;p28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Serveur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5" name="Google Shape;255;p28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conf des serveurs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56" name="Google Shape;256;p2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57" name="Google Shape;257;p28"/>
          <p:cNvSpPr txBox="1"/>
          <p:nvPr/>
        </p:nvSpPr>
        <p:spPr>
          <a:xfrm>
            <a:off x="4604850" y="4152950"/>
            <a:ext cx="191808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2 serveurs sont mis en place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Serveur Windows Server 2022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Nom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SRVWIN01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Compte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Administrator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(dans le groupe des admins locaux)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Mot de passe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Azerty1*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Adresse IP fixe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172.16.10.5/24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p2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9" name="Google Shape;259;p28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0" name="Google Shape;260;p28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1" name="Google Shape;261;p28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2" name="Google Shape;262;p28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3" name="Google Shape;263;p28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4" name="Google Shape;264;p28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69" name="Google Shape;26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0" name="Google Shape;270;p2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71" name="Google Shape;271;p29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Serveur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2" name="Google Shape;272;p29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conf des serveurs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73" name="Google Shape;273;p2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74" name="Google Shape;274;p29"/>
          <p:cNvSpPr txBox="1"/>
          <p:nvPr/>
        </p:nvSpPr>
        <p:spPr>
          <a:xfrm>
            <a:off x="4604850" y="4152950"/>
            <a:ext cx="191808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Serveur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Debian 12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Nom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SRVLX01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Compte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root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Mot de passe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Azerty1*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Adresse IP fixe :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172.16.10.10/24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5" name="Google Shape;275;p2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6" name="Google Shape;276;p29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7" name="Google Shape;277;p29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8" name="Google Shape;278;p29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9" name="Google Shape;279;p29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0" name="Google Shape;280;p29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1" name="Google Shape;281;p29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86" name="Google Shape;28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3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88" name="Google Shape;288;p30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Script PowerShell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89" name="Google Shape;289;p3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.PS1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90" name="Google Shape;290;p3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91" name="Google Shape;291;p30"/>
          <p:cNvSpPr txBox="1"/>
          <p:nvPr/>
        </p:nvSpPr>
        <p:spPr>
          <a:xfrm>
            <a:off x="4604850" y="4152950"/>
            <a:ext cx="191808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Ce script s’exécute sur un serveur Windows Server 2022, sous PowerShell Core dernière version LTS, soit à cette date la 7.4 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 script peut avoir plusieurs dépendances de fichiers.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2" name="Google Shape;292;p3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3" name="Google Shape;293;p30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4" name="Google Shape;294;p30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5" name="Google Shape;295;p30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6" name="Google Shape;296;p30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7" name="Google Shape;297;p30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8" name="Google Shape;298;p30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03" name="Google Shape;30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4" name="Google Shape;304;p3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05" name="Google Shape;305;p31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Script shell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06" name="Google Shape;306;p31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.sh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07" name="Google Shape;307;p3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08" name="Google Shape;308;p31"/>
          <p:cNvSpPr txBox="1"/>
          <p:nvPr/>
        </p:nvSpPr>
        <p:spPr>
          <a:xfrm>
            <a:off x="4604850" y="4152950"/>
            <a:ext cx="191808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Ce script s’exécute sur un serveur Debian 12, et utilise les commandes et instructions shell bash.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 script peut avoir plusieurs dépendances de fichiers.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9" name="Google Shape;309;p3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0" name="Google Shape;310;p31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1" name="Google Shape;311;p31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2" name="Google Shape;312;p31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3" name="Google Shape;313;p31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4" name="Google Shape;314;p31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5" name="Google Shape;315;p31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20" name="Google Shape;32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1" name="Google Shape;321;p3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22" name="Google Shape;322;p32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Éxecution du script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23" name="Google Shape;323;p32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Comment ça marche ?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24" name="Google Shape;324;p3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25" name="Google Shape;325;p32"/>
          <p:cNvSpPr txBox="1"/>
          <p:nvPr/>
        </p:nvSpPr>
        <p:spPr>
          <a:xfrm>
            <a:off x="4604850" y="4152950"/>
            <a:ext cx="191808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 l’exécution, un menu s’affiche, il propose une navigation </a:t>
            </a:r>
            <a:r>
              <a:rPr lang="en-US" sz="5000" u="sng">
                <a:latin typeface="Proxima Nova"/>
                <a:ea typeface="Proxima Nova"/>
                <a:cs typeface="Proxima Nova"/>
                <a:sym typeface="Proxima Nova"/>
              </a:rPr>
              <a:t>ergonomique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avec des sous-menus dans lesquels l’utilisateur choisi  ce dont il a besoin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Une cible qui peut être un ordinateur ou un utilisateur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Un choix entre une/des action(s) à effectuer et de la recherche d’information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6" name="Google Shape;326;p3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7" name="Google Shape;327;p32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8" name="Google Shape;328;p32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9" name="Google Shape;329;p32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0" name="Google Shape;330;p32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1" name="Google Shape;331;p32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2" name="Google Shape;332;p32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37" name="Google Shape;33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8" name="Google Shape;338;p3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39" name="Google Shape;339;p33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Exécution</a:t>
            </a: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du script - La cible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40" name="Google Shape;340;p33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Comment ça marche ?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41" name="Google Shape;341;p3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42" name="Google Shape;342;p33"/>
          <p:cNvSpPr txBox="1"/>
          <p:nvPr/>
        </p:nvSpPr>
        <p:spPr>
          <a:xfrm>
            <a:off x="4604850" y="4152950"/>
            <a:ext cx="191808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La cible est un utilisateur ou un ordinateur.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Utilisateur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Nom partiel ou complet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Validation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Ordinateur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Nom complet ou adresse IP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Validation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3" name="Google Shape;343;p3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4" name="Google Shape;344;p33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5" name="Google Shape;345;p33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6" name="Google Shape;346;p33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7" name="Google Shape;347;p33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8" name="Google Shape;348;p33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9" name="Google Shape;349;p33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54" name="Google Shape;35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5" name="Google Shape;355;p3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56" name="Google Shape;356;p34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Exécution</a:t>
            </a: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du script - Les actions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57" name="Google Shape;357;p34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Comment ça marche ?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58" name="Google Shape;358;p3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59" name="Google Shape;359;p34"/>
          <p:cNvSpPr txBox="1"/>
          <p:nvPr/>
        </p:nvSpPr>
        <p:spPr>
          <a:xfrm>
            <a:off x="4604850" y="4152950"/>
            <a:ext cx="191808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On choisit 1 action et le script l’exécute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Actions sur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les utilisateurs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Création de compte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Suppression de compte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etc.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Sur les ordinateurs clients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Arrêt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Redémarrage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etc.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0" name="Google Shape;360;p3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1" name="Google Shape;361;p34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2" name="Google Shape;362;p34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3" name="Google Shape;363;p34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4" name="Google Shape;364;p34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5" name="Google Shape;365;p34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6" name="Google Shape;366;p34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71" name="Google Shape;37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2" name="Google Shape;372;p3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73" name="Google Shape;373;p3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Exécution du script - Les i</a:t>
            </a: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nformations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74" name="Google Shape;374;p35"/>
          <p:cNvSpPr txBox="1"/>
          <p:nvPr/>
        </p:nvSpPr>
        <p:spPr>
          <a:xfrm>
            <a:off x="949225" y="4632400"/>
            <a:ext cx="35064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Les infos récupérées sur les clients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75" name="Google Shape;375;p3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76" name="Google Shape;376;p35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On choisit 1 information ou un lot d’informations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Pour 1 =&gt; affichage de l’information et enregistrement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Pour plusieurs =&gt; enregistrement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Information sur les utilisateurs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Date de dernière connexion d’un utilisateur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etc.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Information sur les ordinateurs clients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Version de l'OS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etc.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7" name="Google Shape;377;p3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8" name="Google Shape;378;p35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9" name="Google Shape;379;p35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0" name="Google Shape;380;p35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1" name="Google Shape;381;p35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2" name="Google Shape;382;p35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3" name="Google Shape;383;p35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Google Shape;83;p1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cxnSp>
        <p:nvCxnSpPr>
          <p:cNvPr id="84" name="Google Shape;84;p1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85" name="Google Shape;85;p18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latin typeface="Montserrat ExtraBold"/>
                <a:ea typeface="Montserrat ExtraBold"/>
                <a:cs typeface="Montserrat ExtraBold"/>
                <a:sym typeface="Montserrat ExtraBold"/>
              </a:rPr>
              <a:t>Sommaire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latin typeface="Montserrat Medium"/>
                <a:ea typeface="Montserrat Medium"/>
                <a:cs typeface="Montserrat Medium"/>
                <a:sym typeface="Montserrat Medium"/>
              </a:rPr>
              <a:t>De quoi ça parle ?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87" name="Google Shape;87;p18"/>
          <p:cNvGrpSpPr/>
          <p:nvPr/>
        </p:nvGrpSpPr>
        <p:grpSpPr>
          <a:xfrm>
            <a:off x="5868494" y="5264156"/>
            <a:ext cx="17101957" cy="1149300"/>
            <a:chOff x="4269994" y="9778025"/>
            <a:chExt cx="17101957" cy="1149300"/>
          </a:xfrm>
        </p:grpSpPr>
        <p:sp>
          <p:nvSpPr>
            <p:cNvPr id="88" name="Google Shape;88;p18"/>
            <p:cNvSpPr txBox="1"/>
            <p:nvPr/>
          </p:nvSpPr>
          <p:spPr>
            <a:xfrm>
              <a:off x="4269994" y="9778025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lang="en-US" sz="6800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01</a:t>
              </a:r>
              <a:endParaRPr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89" name="Google Shape;89;p18"/>
            <p:cNvSpPr txBox="1"/>
            <p:nvPr/>
          </p:nvSpPr>
          <p:spPr>
            <a:xfrm>
              <a:off x="6983051" y="9916619"/>
              <a:ext cx="143889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Objectifs</a:t>
              </a:r>
              <a:endParaRPr sz="5000"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11649844" y="12814924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91" name="Google Shape;91;p18"/>
          <p:cNvGrpSpPr/>
          <p:nvPr/>
        </p:nvGrpSpPr>
        <p:grpSpPr>
          <a:xfrm>
            <a:off x="5868494" y="7602187"/>
            <a:ext cx="14983657" cy="1149300"/>
            <a:chOff x="4269994" y="8021650"/>
            <a:chExt cx="14983657" cy="1149300"/>
          </a:xfrm>
        </p:grpSpPr>
        <p:sp>
          <p:nvSpPr>
            <p:cNvPr id="92" name="Google Shape;92;p18"/>
            <p:cNvSpPr txBox="1"/>
            <p:nvPr/>
          </p:nvSpPr>
          <p:spPr>
            <a:xfrm>
              <a:off x="4269994" y="8021650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lang="en-US" sz="6800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03</a:t>
              </a:r>
              <a:endParaRPr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93" name="Google Shape;93;p18"/>
            <p:cNvSpPr txBox="1"/>
            <p:nvPr/>
          </p:nvSpPr>
          <p:spPr>
            <a:xfrm>
              <a:off x="6983051" y="8160259"/>
              <a:ext cx="12270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L</a:t>
              </a:r>
              <a:r>
                <a:rPr lang="en-US" sz="5000"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ivrables</a:t>
              </a:r>
              <a:endParaRPr sz="5000"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94" name="Google Shape;94;p18"/>
          <p:cNvGrpSpPr/>
          <p:nvPr/>
        </p:nvGrpSpPr>
        <p:grpSpPr>
          <a:xfrm>
            <a:off x="5868494" y="6433172"/>
            <a:ext cx="13130846" cy="1149300"/>
            <a:chOff x="4270001" y="6149551"/>
            <a:chExt cx="13130846" cy="1149300"/>
          </a:xfrm>
        </p:grpSpPr>
        <p:sp>
          <p:nvSpPr>
            <p:cNvPr id="95" name="Google Shape;95;p18"/>
            <p:cNvSpPr txBox="1"/>
            <p:nvPr/>
          </p:nvSpPr>
          <p:spPr>
            <a:xfrm>
              <a:off x="4270001" y="6149551"/>
              <a:ext cx="14613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lang="en-US" sz="6800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02</a:t>
              </a:r>
              <a:endParaRPr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96" name="Google Shape;96;p18"/>
            <p:cNvSpPr txBox="1"/>
            <p:nvPr/>
          </p:nvSpPr>
          <p:spPr>
            <a:xfrm>
              <a:off x="6983047" y="6288151"/>
              <a:ext cx="104178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Éléments à implémenter</a:t>
              </a:r>
              <a:endParaRPr sz="5000"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97" name="Google Shape;97;p18"/>
          <p:cNvGrpSpPr/>
          <p:nvPr/>
        </p:nvGrpSpPr>
        <p:grpSpPr>
          <a:xfrm>
            <a:off x="5868494" y="8771202"/>
            <a:ext cx="13130853" cy="1149300"/>
            <a:chOff x="4269994" y="9778025"/>
            <a:chExt cx="13130853" cy="1149300"/>
          </a:xfrm>
        </p:grpSpPr>
        <p:sp>
          <p:nvSpPr>
            <p:cNvPr id="98" name="Google Shape;98;p18"/>
            <p:cNvSpPr txBox="1"/>
            <p:nvPr/>
          </p:nvSpPr>
          <p:spPr>
            <a:xfrm>
              <a:off x="4269994" y="9778025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lang="en-US" sz="6800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04</a:t>
              </a:r>
              <a:endParaRPr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99" name="Google Shape;99;p18"/>
            <p:cNvSpPr txBox="1"/>
            <p:nvPr/>
          </p:nvSpPr>
          <p:spPr>
            <a:xfrm>
              <a:off x="6983047" y="9916625"/>
              <a:ext cx="104178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5000"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Avancement et présentations</a:t>
              </a:r>
              <a:endParaRPr sz="5000"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00" name="Google Shape;100;p18"/>
          <p:cNvGrpSpPr/>
          <p:nvPr/>
        </p:nvGrpSpPr>
        <p:grpSpPr>
          <a:xfrm>
            <a:off x="5868494" y="9940217"/>
            <a:ext cx="13130853" cy="1149300"/>
            <a:chOff x="4269994" y="9778025"/>
            <a:chExt cx="13130853" cy="1149300"/>
          </a:xfrm>
        </p:grpSpPr>
        <p:sp>
          <p:nvSpPr>
            <p:cNvPr id="101" name="Google Shape;101;p18"/>
            <p:cNvSpPr txBox="1"/>
            <p:nvPr/>
          </p:nvSpPr>
          <p:spPr>
            <a:xfrm>
              <a:off x="4269994" y="9778025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lang="en-US" sz="6800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05</a:t>
              </a:r>
              <a:endParaRPr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02" name="Google Shape;102;p18"/>
            <p:cNvSpPr txBox="1"/>
            <p:nvPr/>
          </p:nvSpPr>
          <p:spPr>
            <a:xfrm>
              <a:off x="6983047" y="9916625"/>
              <a:ext cx="104178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Groupes</a:t>
              </a:r>
              <a:endParaRPr sz="5000"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pic>
        <p:nvPicPr>
          <p:cNvPr descr="black_card.png" id="103" name="Google Shape;10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88" name="Google Shape;388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9" name="Google Shape;389;p3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90" name="Google Shape;390;p36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Enregistrement des informations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91" name="Google Shape;391;p36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Format des infos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92" name="Google Shape;392;p3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93" name="Google Shape;393;p36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Les informations recueilli sur la cible (utilisateur ou ordinateur) sont enregistrées dans un fichier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info_&lt;Cible&gt;_&lt;Date&gt;.txt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Avec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&lt;Cible&gt; : Nom d’utilisateur ou de l’ordinateur cible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&lt;Date&gt; : Date du recueil des informations au format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yyyymmdd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Ce fichier est dans le dossier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Documents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du dossier personnel de l’utilisateur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exécutant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le script ou sur le bureau (au choix du groupe).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4" name="Google Shape;394;p3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5" name="Google Shape;395;p36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6" name="Google Shape;396;p36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7" name="Google Shape;397;p36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8" name="Google Shape;398;p36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9" name="Google Shape;399;p36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0" name="Google Shape;400;p36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05" name="Google Shape;40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6" name="Google Shape;406;p3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07" name="Google Shape;407;p37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Journalisation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08" name="Google Shape;408;p37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Tout garder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09" name="Google Shape;409;p3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10" name="Google Shape;410;p37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La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journalisation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, également connue sous le nom de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logging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, consiste à enregistrer de manière systématique les événements significatifs qui se produisent dans un système, une application ou un réseau.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Les informations enregistrées sont souvent les timestamps, les actions effectuées, les utilisateurs concernés, les machines cibles.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1" name="Google Shape;411;p3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2" name="Google Shape;412;p37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3" name="Google Shape;413;p37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4" name="Google Shape;414;p37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5" name="Google Shape;415;p37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6" name="Google Shape;416;p37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7" name="Google Shape;417;p37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22" name="Google Shape;42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3" name="Google Shape;423;p3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24" name="Google Shape;424;p38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La j</a:t>
            </a: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ournalisation dans le projet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25" name="Google Shape;425;p3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Dans le contexte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26" name="Google Shape;426;p3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27" name="Google Shape;427;p38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Les traces des activités effectuées sont dans le fichier </a:t>
            </a: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log_evt.log</a:t>
            </a:r>
            <a:r>
              <a:rPr lang="en-US" sz="5000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rPr>
              <a:t> qui</a:t>
            </a: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contient l’enregistrement textuel de </a:t>
            </a:r>
            <a:r>
              <a:rPr lang="en-US" sz="5000" u="sng">
                <a:latin typeface="Proxima Nova"/>
                <a:ea typeface="Proxima Nova"/>
                <a:cs typeface="Proxima Nova"/>
                <a:sym typeface="Proxima Nova"/>
              </a:rPr>
              <a:t>toutes les activités de navigation dans les menus du script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, ainsi que </a:t>
            </a:r>
            <a:r>
              <a:rPr lang="en-US" sz="5000" u="sng">
                <a:latin typeface="Proxima Nova"/>
                <a:ea typeface="Proxima Nova"/>
                <a:cs typeface="Proxima Nova"/>
                <a:sym typeface="Proxima Nova"/>
              </a:rPr>
              <a:t>les demandes d’informations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et </a:t>
            </a:r>
            <a:r>
              <a:rPr lang="en-US" sz="5000" u="sng">
                <a:latin typeface="Proxima Nova"/>
                <a:ea typeface="Proxima Nova"/>
                <a:cs typeface="Proxima Nova"/>
                <a:sym typeface="Proxima Nova"/>
              </a:rPr>
              <a:t>les actions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Les informations enregistrées sont des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éléments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factuels (date, heure, utilisateur concerné, utilisateur distant, ordinateur distant, etc.).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Ce fichier journal se situe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Pour le serveur windows, dans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C:\Windows\System32\LogFiles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Pour le serveur Linux, dans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/var/log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8" name="Google Shape;428;p3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9" name="Google Shape;429;p38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0" name="Google Shape;430;p38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1" name="Google Shape;431;p38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2" name="Google Shape;432;p38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3" name="Google Shape;433;p38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4" name="Google Shape;434;p38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39" name="Google Shape;43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0" name="Google Shape;440;p3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41" name="Google Shape;441;p39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Fichier journal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42" name="Google Shape;442;p39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Format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43" name="Google Shape;443;p3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44" name="Google Shape;444;p39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Les enregistrements du fichier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log_evt.log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sont sous la forme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&lt;Date&gt;-&lt;Heure&gt;-&lt;Utilisateur&gt;-&lt;Evenement&gt;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Avec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&lt;Date&gt; : Date de l’evenement au format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yyyymmdd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&lt;Heure&gt; : Heure de l’evenement au format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hhmmss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&lt;Utilisateur&gt; : Nom de l’utilisateur courant exécutant le script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&lt;Evenement&gt; : Action effectuée (à définir par le groupe)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5" name="Google Shape;445;p3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6" name="Google Shape;446;p39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7" name="Google Shape;447;p39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8" name="Google Shape;448;p39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9" name="Google Shape;449;p39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0" name="Google Shape;450;p39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1" name="Google Shape;451;p39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56" name="Google Shape;45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7" name="Google Shape;457;p4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58" name="Google Shape;458;p40"/>
          <p:cNvSpPr txBox="1"/>
          <p:nvPr/>
        </p:nvSpPr>
        <p:spPr>
          <a:xfrm>
            <a:off x="946900" y="2610425"/>
            <a:ext cx="18875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</a:t>
            </a: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ichier journal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59" name="Google Shape;459;p40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Format du début et de la fin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60" name="Google Shape;460;p4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61" name="Google Shape;461;p40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La 1ère entrée de journal (lancement du script) et la dernière (sortie du script) sont indiquées par des lignes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spéciales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&lt;Date&gt;-&lt;Heure&gt;-&lt;Utilisateur&gt;-********StartScript********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et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&lt;Date&gt;-&lt;Heure&gt;-&lt;Utilisateur&gt;-*********EndScript*********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2" name="Google Shape;462;p4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3" name="Google Shape;463;p40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4" name="Google Shape;464;p40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5" name="Google Shape;465;p40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6" name="Google Shape;466;p40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7" name="Google Shape;467;p40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8" name="Google Shape;468;p40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73" name="Google Shape;473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4" name="Google Shape;474;p4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75" name="Google Shape;475;p41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Documentation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76" name="Google Shape;476;p41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What’s up doc ?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77" name="Google Shape;477;p4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78" name="Google Shape;478;p41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La documentation est sous format markdown.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Elle est écrite en Français courant, correct, et technique.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Elle peut inclure des copies d’écrans pour étayer les explications données.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9" name="Google Shape;479;p4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0" name="Google Shape;480;p41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1" name="Google Shape;481;p41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2" name="Google Shape;482;p41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3" name="Google Shape;483;p41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4" name="Google Shape;484;p41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5" name="Google Shape;485;p41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90" name="Google Shape;490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1" name="Google Shape;491;p4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92" name="Google Shape;492;p42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Documentation générale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3" name="Google Shape;493;p42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principale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94" name="Google Shape;494;p4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95" name="Google Shape;495;p42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On doit avoir dans cette documentation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Présentation du projet, objectifs finaux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Introduction : mise en contexte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Membres du groupe de projet (rôles par sprint)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Choix techniques : quel OS, quelle version, etc.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Difficultés rencontrées : problèmes techniques rencontrés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Solutions trouvées : Solutions et alternatives trouvées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Améliorations possibles : suggestions d’améliorations futures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6" name="Google Shape;496;p4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7" name="Google Shape;497;p42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8" name="Google Shape;498;p42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9" name="Google Shape;499;p42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0" name="Google Shape;500;p42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1" name="Google Shape;501;p42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2" name="Google Shape;502;p42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07" name="Google Shape;507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8" name="Google Shape;508;p4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09" name="Google Shape;509;p43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Documentation administrateur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10" name="Google Shape;510;p43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Pour les admins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11" name="Google Shape;511;p4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12" name="Google Shape;512;p43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On doit avoir dans cette documentation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Prérequis techniques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Étapes d'installation et de conf. : instruction étape par étape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FAQ : solutions aux problèmes connus et communs liés à l’installation et à la configuration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13" name="Google Shape;513;p4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4" name="Google Shape;514;p43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5" name="Google Shape;515;p43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6" name="Google Shape;516;p43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7" name="Google Shape;517;p43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8" name="Google Shape;518;p43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9" name="Google Shape;519;p43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24" name="Google Shape;524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5" name="Google Shape;525;p4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26" name="Google Shape;526;p44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Documentation utilisateur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27" name="Google Shape;527;p44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Pour les autres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28" name="Google Shape;528;p4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29" name="Google Shape;529;p44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On doit avoir dans cette documentation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Utilisation de base : comment utiliser les fonctionnalités clés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Utilisation avancée : comment utiliser au mieux les options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FAQ : solutions aux problèmes connus et communs liés à l’utilisation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30" name="Google Shape;530;p4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1" name="Google Shape;531;p44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2" name="Google Shape;532;p44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3" name="Google Shape;533;p44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4" name="Google Shape;534;p44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5" name="Google Shape;535;p44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6" name="Google Shape;536;p44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41" name="Google Shape;54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2" name="Google Shape;542;p4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3" name="Google Shape;543;p45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Synthèse des éléments à </a:t>
            </a: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implémenter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44" name="Google Shape;544;p45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À mettre en place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45" name="Google Shape;545;p4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46" name="Google Shape;546;p45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1 serveur Windows Server 2022 (avec GUI)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1 client Windows 10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1 serveur Debian 12 (en CLI sans GUI)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1 client Ubuntu 22.04/24.04 LTS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1 script PowerShell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1 script shell bash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7" name="Google Shape;547;p4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8" name="Google Shape;548;p45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9" name="Google Shape;549;p45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0" name="Google Shape;550;p45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1" name="Google Shape;551;p45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2" name="Google Shape;552;p45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3" name="Google Shape;553;p45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109" name="Google Shape;10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1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11" name="Google Shape;111;p19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2" name="Google Shape;112;p1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3" name="Google Shape;113;p19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</a:t>
            </a: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vancement et p</a:t>
            </a: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8" name="Google Shape;118;p19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94588" y="5570450"/>
            <a:ext cx="9082325" cy="510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4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559" name="Google Shape;559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0" name="Google Shape;560;p4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61" name="Google Shape;561;p46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62" name="Google Shape;562;p4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3" name="Google Shape;563;p46"/>
          <p:cNvSpPr txBox="1"/>
          <p:nvPr/>
        </p:nvSpPr>
        <p:spPr>
          <a:xfrm>
            <a:off x="3239700" y="3075900"/>
            <a:ext cx="17904600" cy="17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564" name="Google Shape;564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07363" y="5515600"/>
            <a:ext cx="8769275" cy="45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46"/>
          <p:cNvSpPr/>
          <p:nvPr/>
        </p:nvSpPr>
        <p:spPr>
          <a:xfrm>
            <a:off x="129030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6" name="Google Shape;566;p46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7" name="Google Shape;567;p46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8" name="Google Shape;568;p46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9" name="Google Shape;569;p46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70" name="Google Shape;570;p46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75" name="Google Shape;57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6" name="Google Shape;576;p4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77" name="Google Shape;577;p47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Scripts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78" name="Google Shape;578;p47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À rendre à la fin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79" name="Google Shape;579;p4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80" name="Google Shape;580;p47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1 scripts PowerShell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1 script shell bash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1" name="Google Shape;581;p4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2" name="Google Shape;582;p47"/>
          <p:cNvSpPr/>
          <p:nvPr/>
        </p:nvSpPr>
        <p:spPr>
          <a:xfrm>
            <a:off x="129030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3" name="Google Shape;583;p47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4" name="Google Shape;584;p47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5" name="Google Shape;585;p47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6" name="Google Shape;586;p47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7" name="Google Shape;587;p47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92" name="Google Shape;592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3" name="Google Shape;593;p4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94" name="Google Shape;594;p48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Scripts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95" name="Google Shape;595;p4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Contenus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96" name="Google Shape;596;p4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97" name="Google Shape;597;p48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Les scripts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Ont des commentaires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Ont une structure de code hierarchisé (indentation, etc.)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Ont une syntaxe de code claire (nom des variables, etc.)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98" name="Google Shape;598;p4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9" name="Google Shape;599;p48"/>
          <p:cNvSpPr/>
          <p:nvPr/>
        </p:nvSpPr>
        <p:spPr>
          <a:xfrm>
            <a:off x="129030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00" name="Google Shape;600;p48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01" name="Google Shape;601;p48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02" name="Google Shape;602;p48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03" name="Google Shape;603;p48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04" name="Google Shape;604;p48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09" name="Google Shape;609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0" name="Google Shape;610;p4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11" name="Google Shape;611;p49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Dépôt Github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12" name="Google Shape;612;p49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 ligne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13" name="Google Shape;613;p4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14" name="Google Shape;614;p49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Un dépôt Git/github par groupe dont le nom est sous la forme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TSSR-2409-P2-Gx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(avec x le numéro du groupe de projet).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u="sng">
                <a:latin typeface="Proxima Nova"/>
                <a:ea typeface="Proxima Nova"/>
                <a:cs typeface="Proxima Nova"/>
                <a:sym typeface="Proxima Nova"/>
              </a:rPr>
              <a:t>Les dépôts sont créés par ton formateur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L’adresse email que tu as fournie en début de formation est utilisée pour l'accès au dépôt Github. Si ce n’est pas la même pour ton compte Github, indique le à ton formateur.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15" name="Google Shape;615;p4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6" name="Google Shape;616;p49"/>
          <p:cNvSpPr/>
          <p:nvPr/>
        </p:nvSpPr>
        <p:spPr>
          <a:xfrm>
            <a:off x="129030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7" name="Google Shape;617;p49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18" name="Google Shape;618;p49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19" name="Google Shape;619;p49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20" name="Google Shape;620;p49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21" name="Google Shape;621;p49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26" name="Google Shape;626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7" name="Google Shape;627;p5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28" name="Google Shape;628;p50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Documentation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29" name="Google Shape;629;p5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À rendre à la fin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30" name="Google Shape;630;p5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31" name="Google Shape;631;p50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Un fichier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README.md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par groupe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Un fichier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INSTALL.md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par groupe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Un fichier </a:t>
            </a:r>
            <a:r>
              <a:rPr b="1" lang="en-US" sz="5000">
                <a:latin typeface="Proxima Nova"/>
                <a:ea typeface="Proxima Nova"/>
                <a:cs typeface="Proxima Nova"/>
                <a:sym typeface="Proxima Nova"/>
              </a:rPr>
              <a:t>USER_GUIDE.md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par groupe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Un script PowerShell fonctionnel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Un script shell bash fonctionnel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32" name="Google Shape;632;p5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3" name="Google Shape;633;p50"/>
          <p:cNvSpPr/>
          <p:nvPr/>
        </p:nvSpPr>
        <p:spPr>
          <a:xfrm>
            <a:off x="129030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4" name="Google Shape;634;p50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5" name="Google Shape;635;p50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6" name="Google Shape;636;p50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7" name="Google Shape;637;p50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8" name="Google Shape;638;p50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3" name="Google Shape;643;p5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644" name="Google Shape;644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5" name="Google Shape;645;p5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46" name="Google Shape;646;p51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47" name="Google Shape;647;p5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8" name="Google Shape;648;p51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49" name="Google Shape;649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28724" y="5430800"/>
            <a:ext cx="6126550" cy="6356305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51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51" name="Google Shape;651;p51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52" name="Google Shape;652;p51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53" name="Google Shape;653;p51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54" name="Google Shape;654;p51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55" name="Google Shape;655;p51"/>
          <p:cNvSpPr/>
          <p:nvPr/>
        </p:nvSpPr>
        <p:spPr>
          <a:xfrm>
            <a:off x="1702320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60" name="Google Shape;660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1" name="Google Shape;661;p5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62" name="Google Shape;662;p5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 d’avancement S5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63" name="Google Shape;663;p52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première semaine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64" name="Google Shape;664;p5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65" name="Google Shape;665;p5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666" name="Google Shape;666;p52"/>
          <p:cNvGraphicFramePr/>
          <p:nvPr/>
        </p:nvGraphicFramePr>
        <p:xfrm>
          <a:off x="952500" y="590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{1A6BFC34-B8D5-4F8A-9DA8-540D3C3CEA98}</a:tableStyleId>
              </a:tblPr>
              <a:tblGrid>
                <a:gridCol w="6283875"/>
                <a:gridCol w="161951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Lundi (tps dédié)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analyse des besoins du projet, objectifs du sprint, mise en place des daily, rôles de chaque membre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Mardi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installation et configuration serveurs/clients, mise en réseau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Mercredi (tps dédié)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installation et configuration serveurs et clients, mise en réseau, pseudo-code/squelette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Jeudi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pseudo-code/squelette, présentation test, plan de la documentation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Vendredi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1ère présentation de projet 1</a:t>
                      </a:r>
                      <a:endParaRPr sz="4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667" name="Google Shape;667;p52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8" name="Google Shape;668;p52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9" name="Google Shape;669;p52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70" name="Google Shape;670;p52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71" name="Google Shape;671;p52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72" name="Google Shape;672;p52"/>
          <p:cNvSpPr/>
          <p:nvPr/>
        </p:nvSpPr>
        <p:spPr>
          <a:xfrm>
            <a:off x="1702320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77" name="Google Shape;677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8" name="Google Shape;678;p5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79" name="Google Shape;679;p5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 d’avancement S6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80" name="Google Shape;680;p53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deuxième semaine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81" name="Google Shape;681;p5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82" name="Google Shape;682;p5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683" name="Google Shape;683;p53"/>
          <p:cNvGraphicFramePr/>
          <p:nvPr/>
        </p:nvGraphicFramePr>
        <p:xfrm>
          <a:off x="952500" y="590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{1A6BFC34-B8D5-4F8A-9DA8-540D3C3CEA98}</a:tableStyleId>
              </a:tblPr>
              <a:tblGrid>
                <a:gridCol w="6070175"/>
                <a:gridCol w="164088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Lundi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objectifs du sprint, mise en place des daily, rôles de chaque membre, codage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Mardi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codage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Mercredi (tps dédié)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codage, test/debug, MAJ de la documentation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Jeudi</a:t>
                      </a:r>
                      <a:r>
                        <a:rPr lang="en-US" sz="4800"/>
                        <a:t> (tps dédié)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présentation test, 2ème présentation de projet 2</a:t>
                      </a:r>
                      <a:endParaRPr sz="4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684" name="Google Shape;684;p53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85" name="Google Shape;685;p53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86" name="Google Shape;686;p53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87" name="Google Shape;687;p53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88" name="Google Shape;688;p53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89" name="Google Shape;689;p53"/>
          <p:cNvSpPr/>
          <p:nvPr/>
        </p:nvSpPr>
        <p:spPr>
          <a:xfrm>
            <a:off x="1702320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94" name="Google Shape;694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5" name="Google Shape;695;p5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96" name="Google Shape;696;p5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 d’avancement S7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97" name="Google Shape;697;p54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troisième semaine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98" name="Google Shape;698;p5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99" name="Google Shape;699;p5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700" name="Google Shape;700;p54"/>
          <p:cNvGraphicFramePr/>
          <p:nvPr/>
        </p:nvGraphicFramePr>
        <p:xfrm>
          <a:off x="952500" y="590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{1A6BFC34-B8D5-4F8A-9DA8-540D3C3CEA98}</a:tableStyleId>
              </a:tblPr>
              <a:tblGrid>
                <a:gridCol w="6070175"/>
                <a:gridCol w="164088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Lundi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objectifs du sprint, mise en place des daily, rôles de chaque membre, codage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Mardi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codage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Mercredi (tps dédié)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codage</a:t>
                      </a:r>
                      <a:r>
                        <a:rPr lang="en-US" sz="4800"/>
                        <a:t>, MAJ de la documentation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Jeudi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codage, test/debug, MAJ de la documentation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Vendredi (tps dédié)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présentation test, 3ème présentation de projet 2</a:t>
                      </a:r>
                      <a:endParaRPr sz="4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01" name="Google Shape;701;p54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2" name="Google Shape;702;p54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3" name="Google Shape;703;p54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4" name="Google Shape;704;p54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5" name="Google Shape;705;p54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6" name="Google Shape;706;p54"/>
          <p:cNvSpPr/>
          <p:nvPr/>
        </p:nvSpPr>
        <p:spPr>
          <a:xfrm>
            <a:off x="1702320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11" name="Google Shape;711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2" name="Google Shape;712;p5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13" name="Google Shape;713;p5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 d’avancement S8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14" name="Google Shape;714;p55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quatrième semaine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15" name="Google Shape;715;p5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16" name="Google Shape;716;p5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717" name="Google Shape;717;p55"/>
          <p:cNvGraphicFramePr/>
          <p:nvPr/>
        </p:nvGraphicFramePr>
        <p:xfrm>
          <a:off x="952500" y="590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{1A6BFC34-B8D5-4F8A-9DA8-540D3C3CEA98}</a:tableStyleId>
              </a:tblPr>
              <a:tblGrid>
                <a:gridCol w="6070175"/>
                <a:gridCol w="164088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Mardi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objectifs du sprint, mise en place des daily, rôles de chaque membre, codage, </a:t>
                      </a:r>
                      <a:r>
                        <a:rPr lang="en-US" sz="4800"/>
                        <a:t>test/debug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Mercredi (tps dédié)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test et mise en place de la démonstration, </a:t>
                      </a:r>
                      <a:r>
                        <a:rPr lang="en-US" sz="4800"/>
                        <a:t>finalisation documentation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Jeudi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1ère présentation test avec démonstration, correction collective et individuelle</a:t>
                      </a:r>
                      <a:endParaRPr sz="4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Vendredi</a:t>
                      </a:r>
                      <a:endParaRPr sz="4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800"/>
                        <a:t>présentation finale de projet 2, présentation finale de projet</a:t>
                      </a:r>
                      <a:endParaRPr sz="4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18" name="Google Shape;718;p55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9" name="Google Shape;719;p55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0" name="Google Shape;720;p55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1" name="Google Shape;721;p55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2" name="Google Shape;722;p55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3" name="Google Shape;723;p55"/>
          <p:cNvSpPr/>
          <p:nvPr/>
        </p:nvSpPr>
        <p:spPr>
          <a:xfrm>
            <a:off x="1702320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25" name="Google Shape;12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2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27" name="Google Shape;127;p20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objectifs du projet dans la formation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À la fin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29" name="Google Shape;129;p2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30" name="Google Shape;130;p20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Mise en pratique des compétences suivantes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Mettre en place une architecture client/serveur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Créer et gérer des scripts bash et PowerShell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Réaliser un projet en équipe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Documenter toutes les étapes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Faire une démonstration de la réalisation finale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1" name="Google Shape;131;p2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4" name="Google Shape;134;p20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5" name="Google Shape;135;p20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6" name="Google Shape;136;p20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7" name="Google Shape;137;p20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28" name="Google Shape;72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9" name="Google Shape;729;p5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0" name="Google Shape;730;p56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Présentation des projets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1" name="Google Shape;731;p56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Prez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32" name="Google Shape;732;p5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33" name="Google Shape;733;p56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 chaque fin de sprint (donc à la fin de chaque semaine), chaque groupe présente son projet aux autres groupes.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La présentation doit durer entre 5 et 10 minutes.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La présentation finale doit durer entre 10 et 15 minutes.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En plus des points évoqués dans le projet 1, chaque présentation devra comporter une démonstration montrant l’avancement du projet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Présentation 1 : Mise en réseaux des VM, squelette des scripts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Présentation 2 et 3 : Fonctionnalité du code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Présentation 4 : Toutes les fonctionnalités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4" name="Google Shape;734;p5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35" name="Google Shape;735;p56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6" name="Google Shape;736;p56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7" name="Google Shape;737;p56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8" name="Google Shape;738;p56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9" name="Google Shape;739;p56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40" name="Google Shape;740;p56"/>
          <p:cNvSpPr/>
          <p:nvPr/>
        </p:nvSpPr>
        <p:spPr>
          <a:xfrm>
            <a:off x="1702320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5" name="Google Shape;745;p5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746" name="Google Shape;746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7" name="Google Shape;747;p5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48" name="Google Shape;748;p57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49" name="Google Shape;749;p5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0" name="Google Shape;750;p57"/>
          <p:cNvSpPr txBox="1"/>
          <p:nvPr/>
        </p:nvSpPr>
        <p:spPr>
          <a:xfrm>
            <a:off x="3239700" y="3075900"/>
            <a:ext cx="17904600" cy="17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51" name="Google Shape;751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95638" y="5272106"/>
            <a:ext cx="7192725" cy="4809575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57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53" name="Google Shape;753;p57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54" name="Google Shape;754;p57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55" name="Google Shape;755;p57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56" name="Google Shape;756;p57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57" name="Google Shape;757;p57"/>
          <p:cNvSpPr/>
          <p:nvPr/>
        </p:nvSpPr>
        <p:spPr>
          <a:xfrm>
            <a:off x="2040785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62" name="Google Shape;762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3" name="Google Shape;763;p5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64" name="Google Shape;764;p58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Rôles dans les groupes (SM et PO)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65" name="Google Shape;765;p58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 rôles importants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66" name="Google Shape;766;p5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67" name="Google Shape;767;p58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Scrum Master (SM)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 SM est le garant de la bonne application de la méthode Scrum. Il est responsable de la communication entre les membres de l'équipe et de la bonne réalisation des tâches.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Product Owner (PO)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 PO est le représentant du client. Il est responsable de la définition des besoins et de la priorisation des tâches. Il est le garant de la qualité du produit final.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68" name="Google Shape;768;p5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9" name="Google Shape;769;p58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70" name="Google Shape;770;p58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71" name="Google Shape;771;p58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72" name="Google Shape;772;p58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73" name="Google Shape;773;p58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74" name="Google Shape;774;p58"/>
          <p:cNvSpPr/>
          <p:nvPr/>
        </p:nvSpPr>
        <p:spPr>
          <a:xfrm>
            <a:off x="2040785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79" name="Google Shape;77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0" name="Google Shape;780;p5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81" name="Google Shape;781;p59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Rôles dans les groupes (SM et PO)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82" name="Google Shape;782;p59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 rôles importants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83" name="Google Shape;783;p5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84" name="Google Shape;784;p59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Les rôles seront attribués dans chaque groupe, et seront tournants (changement de rôle à chaque sprint).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 formateur aura comme seul interlocuteur du projet le PO de chaque groupe.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5" name="Google Shape;785;p5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6" name="Google Shape;786;p59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87" name="Google Shape;787;p59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88" name="Google Shape;788;p59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89" name="Google Shape;789;p59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0" name="Google Shape;790;p59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1" name="Google Shape;791;p59"/>
          <p:cNvSpPr/>
          <p:nvPr/>
        </p:nvSpPr>
        <p:spPr>
          <a:xfrm>
            <a:off x="2040785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96" name="Google Shape;796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7" name="Google Shape;797;p6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98" name="Google Shape;798;p60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groupes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99" name="Google Shape;799;p6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Qui est où !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800" name="Google Shape;800;p6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801" name="Google Shape;801;p6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02" name="Google Shape;802;p60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3" name="Google Shape;803;p60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4" name="Google Shape;804;p60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5" name="Google Shape;805;p60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6" name="Google Shape;806;p60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7" name="Google Shape;807;p60"/>
          <p:cNvSpPr/>
          <p:nvPr/>
        </p:nvSpPr>
        <p:spPr>
          <a:xfrm>
            <a:off x="2040785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1201340" y="11859862"/>
            <a:ext cx="21971100" cy="6369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1"/>
          <p:cNvSpPr txBox="1"/>
          <p:nvPr>
            <p:ph type="title"/>
          </p:nvPr>
        </p:nvSpPr>
        <p:spPr>
          <a:xfrm>
            <a:off x="1206496" y="2574991"/>
            <a:ext cx="21971100" cy="46482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1"/>
          <p:cNvSpPr txBox="1"/>
          <p:nvPr>
            <p:ph idx="2" type="body"/>
          </p:nvPr>
        </p:nvSpPr>
        <p:spPr>
          <a:xfrm>
            <a:off x="1201342" y="7223190"/>
            <a:ext cx="21971100" cy="19050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50" name="Google Shape;15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p2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52" name="Google Shape;152;p2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sujet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Tadaaaa !!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54" name="Google Shape;154;p2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55" name="Google Shape;155;p22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 projet consiste à créer un script qui s’exécute sur une machine et effectue des tâches sur des machines distantes.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L’ensemble des machines sont sur le même réseau.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Les tâches sont des actions ou des requêtes d’information.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6" name="Google Shape;156;p2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0" name="Google Shape;160;p22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1" name="Google Shape;161;p22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2" name="Google Shape;162;p22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67" name="Google Shape;16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2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69" name="Google Shape;169;p2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Objectifs principaux et secondaires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70" name="Google Shape;170;p23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First and second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71" name="Google Shape;171;p2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72" name="Google Shape;172;p23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Le sujet contient 2 objectifs, 1 objectif principal et 1 objectif secondaire.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L’objectif principal est validé si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Il est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complètement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réalisé et fonctionnel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La documentation est réalisé et correct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La présentation finale montre les 2 points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précédents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L’objectif secondaire est optionnel et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amènera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en cas de réalisation validée, à une meilleure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évaluation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3" name="Google Shape;173;p2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4" name="Google Shape;174;p23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p23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6" name="Google Shape;176;p23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7" name="Google Shape;177;p23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8" name="Google Shape;178;p23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9" name="Google Shape;179;p23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84" name="Google Shape;18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" name="Google Shape;185;p2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86" name="Google Shape;186;p24"/>
          <p:cNvSpPr txBox="1"/>
          <p:nvPr/>
        </p:nvSpPr>
        <p:spPr>
          <a:xfrm>
            <a:off x="946900" y="2610425"/>
            <a:ext cx="22023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Objectifs principaux et secondaires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7" name="Google Shape;187;p24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 détails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88" name="Google Shape;188;p2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89" name="Google Shape;189;p24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Objectif principal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Depuis une machine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Windows Server, on 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exécute</a:t>
            </a: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 un script PowerShell qui cible des ordinateurs Windows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Depuis une machine Debian, on exécute un script shell qui cible des ordinateurs Ubuntu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Objectif secondaire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en-US" sz="5000">
                <a:latin typeface="Proxima Nova"/>
                <a:ea typeface="Proxima Nova"/>
                <a:cs typeface="Proxima Nova"/>
                <a:sym typeface="Proxima Nova"/>
              </a:rPr>
              <a:t>Depuis un serveur, cibler une machine cliente avec un type d’OS différent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p24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p24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3" name="Google Shape;193;p24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4" name="Google Shape;194;p24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5" name="Google Shape;195;p24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6" name="Google Shape;196;p24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202" name="Google Shape;202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3" name="Google Shape;203;p2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04" name="Google Shape;204;p25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5" name="Google Shape;205;p2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6" name="Google Shape;206;p25"/>
          <p:cNvSpPr txBox="1"/>
          <p:nvPr/>
        </p:nvSpPr>
        <p:spPr>
          <a:xfrm>
            <a:off x="3239700" y="3075900"/>
            <a:ext cx="17904600" cy="17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7" name="Google Shape;207;p25"/>
          <p:cNvSpPr txBox="1"/>
          <p:nvPr/>
        </p:nvSpPr>
        <p:spPr>
          <a:xfrm>
            <a:off x="3762400" y="3902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Objectifs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7819200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Éléments à implémenter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9" name="Google Shape;209;p25"/>
          <p:cNvSpPr txBox="1"/>
          <p:nvPr/>
        </p:nvSpPr>
        <p:spPr>
          <a:xfrm>
            <a:off x="11343500" y="390200"/>
            <a:ext cx="4088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Livrables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0" name="Google Shape;210;p25"/>
          <p:cNvSpPr txBox="1"/>
          <p:nvPr/>
        </p:nvSpPr>
        <p:spPr>
          <a:xfrm>
            <a:off x="15655000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Avancement et présentation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1" name="Google Shape;211;p25"/>
          <p:cNvSpPr txBox="1"/>
          <p:nvPr/>
        </p:nvSpPr>
        <p:spPr>
          <a:xfrm>
            <a:off x="19711800" y="390200"/>
            <a:ext cx="2489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Groupes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12" name="Google Shape;21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15000" y="5536975"/>
            <a:ext cx="7341400" cy="4216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5"/>
          <p:cNvSpPr/>
          <p:nvPr/>
        </p:nvSpPr>
        <p:spPr>
          <a:xfrm>
            <a:off x="89211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